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59" r:id="rId5"/>
    <p:sldId id="268" r:id="rId6"/>
    <p:sldId id="281" r:id="rId7"/>
    <p:sldId id="285" r:id="rId8"/>
    <p:sldId id="286" r:id="rId9"/>
    <p:sldId id="288" r:id="rId10"/>
    <p:sldId id="287" r:id="rId11"/>
    <p:sldId id="290" r:id="rId12"/>
    <p:sldId id="289" r:id="rId13"/>
    <p:sldId id="282" r:id="rId14"/>
    <p:sldId id="283" r:id="rId15"/>
    <p:sldId id="273" r:id="rId16"/>
    <p:sldId id="280" r:id="rId17"/>
    <p:sldId id="274" r:id="rId18"/>
    <p:sldId id="284" r:id="rId19"/>
    <p:sldId id="291" r:id="rId2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8777" autoAdjust="0"/>
    <p:restoredTop sz="94248" autoAdjust="0"/>
  </p:normalViewPr>
  <p:slideViewPr>
    <p:cSldViewPr>
      <p:cViewPr>
        <p:scale>
          <a:sx n="100" d="100"/>
          <a:sy n="100" d="100"/>
        </p:scale>
        <p:origin x="-1522" y="725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55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57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28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0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67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35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12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99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2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80.emf"/><Relationship Id="rId7" Type="http://schemas.openxmlformats.org/officeDocument/2006/relationships/image" Target="../media/image29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9" Type="http://schemas.openxmlformats.org/officeDocument/2006/relationships/image" Target="../media/image8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4" y="467545"/>
            <a:ext cx="4785517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0996" y="611560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=400meV, monitors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0" y="4355976"/>
            <a:ext cx="4896544" cy="22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61642" y="4788024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=787meV, monitors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24744" y="2422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5000mEv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1556792" y="611560"/>
            <a:ext cx="14401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34806" y="1138643"/>
            <a:ext cx="9669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400meV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36912" y="1507975"/>
            <a:ext cx="397894" cy="3277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33056" y="1475656"/>
            <a:ext cx="216024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" y="2411760"/>
            <a:ext cx="495523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9" y="6732238"/>
            <a:ext cx="5364286" cy="213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35" y="916152"/>
            <a:ext cx="2368352" cy="199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68" y="5631798"/>
            <a:ext cx="2448300" cy="196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869160" y="1907704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61248" y="1907704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33256" y="176368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41168" y="1043608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DE~10mEv=2.5%</a:t>
            </a:r>
            <a:endParaRPr lang="en-GB" sz="1400" dirty="0"/>
          </a:p>
        </p:txBody>
      </p:sp>
      <p:cxnSp>
        <p:nvCxnSpPr>
          <p:cNvPr id="24" name="Straight Connector 23"/>
          <p:cNvCxnSpPr>
            <a:endCxn id="1032" idx="3"/>
          </p:cNvCxnSpPr>
          <p:nvPr/>
        </p:nvCxnSpPr>
        <p:spPr>
          <a:xfrm>
            <a:off x="4365104" y="6615918"/>
            <a:ext cx="21242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08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680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31430" y="5652120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itchFamily="18" charset="2"/>
              </a:rPr>
              <a:t>D</a:t>
            </a:r>
            <a:r>
              <a:rPr lang="en-GB" sz="1400" dirty="0" smtClean="0"/>
              <a:t>E~20mEv=2.5%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267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4664" y="17951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 corrected magnetic FF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44824" y="755576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802167" y="68356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2627784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</a:t>
            </a:r>
            <a:r>
              <a:rPr lang="en-GB" dirty="0"/>
              <a:t>], corrected magnetic </a:t>
            </a:r>
            <a:r>
              <a:rPr lang="en-GB" dirty="0" smtClean="0"/>
              <a:t>FF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993855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869160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23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510" y="332552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6992" y="341254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=4,dq=0.05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" y="306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24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=2,dq=0.05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78" y="306326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40968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=3,dq=0.05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6432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3980" y="5107414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47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11876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80" y="323528"/>
            <a:ext cx="555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corrections applied, </a:t>
            </a:r>
            <a:r>
              <a:rPr lang="en-GB" sz="1000" dirty="0" smtClean="0"/>
              <a:t>small questions to curvature corrections base, errors wrong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0688" y="674276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849839" y="146636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11156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74175" y="133164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70790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7072" y="3338572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[1,1,0]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002239" y="39239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12" y="36358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013176" y="38426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564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9033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 around [1,-1,0]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988840" y="637220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2284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56992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110  around [1,1,0]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5157192" y="644420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76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14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0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20688" y="466924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=800, (2,0,0) I=</a:t>
            </a:r>
            <a:r>
              <a:rPr lang="en-GB" dirty="0"/>
              <a:t> 0.9933</a:t>
            </a:r>
            <a:r>
              <a:rPr lang="en-GB" dirty="0" smtClean="0"/>
              <a:t>    a=0.0314  b=873</a:t>
            </a:r>
            <a:endParaRPr lang="en-GB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82724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28438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8440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67366" y="2555776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(1,1,0) I=0.1856   a=0.0032  b=886.8619</a:t>
            </a:r>
            <a:endParaRPr lang="en-GB" dirty="0"/>
          </a:p>
        </p:txBody>
      </p:sp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6780" y="470672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 (1,1,0</a:t>
            </a:r>
            <a:r>
              <a:rPr lang="en-GB" dirty="0"/>
              <a:t>) I=0.2869   a= 0.0059  </a:t>
            </a:r>
            <a:r>
              <a:rPr lang="en-GB" dirty="0" smtClean="0"/>
              <a:t>b=1231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58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0924" y="6929368"/>
            <a:ext cx="81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Weird:</a:t>
            </a:r>
            <a:endParaRPr lang="en-GB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32696" y="-3651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2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Elbow Connector 3"/>
          <p:cNvCxnSpPr/>
          <p:nvPr/>
        </p:nvCxnSpPr>
        <p:spPr>
          <a:xfrm flipV="1">
            <a:off x="1628800" y="3254152"/>
            <a:ext cx="842392" cy="8135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28800" y="2339752"/>
            <a:ext cx="0" cy="180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71980" y="2420144"/>
            <a:ext cx="1009148" cy="171960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16388" idx="2"/>
          </p:cNvCxnSpPr>
          <p:nvPr/>
        </p:nvCxnSpPr>
        <p:spPr>
          <a:xfrm rot="10800000">
            <a:off x="1244624" y="2195736"/>
            <a:ext cx="936504" cy="22440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0423" y="4284980"/>
            <a:ext cx="657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Intensity along spin wave line; Red line – cut [1,0,0]; blue line [1,1,0]</a:t>
            </a:r>
            <a:endParaRPr lang="en-GB" dirty="0"/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68" y="2267744"/>
            <a:ext cx="23798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ight Arrow 21"/>
          <p:cNvSpPr/>
          <p:nvPr/>
        </p:nvSpPr>
        <p:spPr>
          <a:xfrm rot="18079740">
            <a:off x="4311700" y="3992416"/>
            <a:ext cx="379926" cy="361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4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16" y="3549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30798" y="519806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k-&gt;1/2,1/2,0; E=1373</a:t>
            </a:r>
            <a:endParaRPr lang="en-GB" sz="1400" dirty="0"/>
          </a:p>
        </p:txBody>
      </p:sp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Connector 22"/>
          <p:cNvCxnSpPr/>
          <p:nvPr/>
        </p:nvCxnSpPr>
        <p:spPr>
          <a:xfrm flipH="1">
            <a:off x="3068960" y="1331640"/>
            <a:ext cx="1368152" cy="1296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908721" y="1763688"/>
            <a:ext cx="2906847" cy="14401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5" name="TextBox 6144"/>
          <p:cNvSpPr txBox="1"/>
          <p:nvPr/>
        </p:nvSpPr>
        <p:spPr>
          <a:xfrm>
            <a:off x="2819737" y="495972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x,y,0;dE=250+10</a:t>
            </a:r>
            <a:endParaRPr lang="en-GB" dirty="0"/>
          </a:p>
        </p:txBody>
      </p:sp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748880" y="458251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x,y,0;dE=290+10</a:t>
            </a:r>
            <a:endParaRPr lang="en-GB" dirty="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5301208" y="1533375"/>
            <a:ext cx="1008112" cy="950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0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1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173" name="Straight Connector 6172"/>
          <p:cNvCxnSpPr/>
          <p:nvPr/>
        </p:nvCxnSpPr>
        <p:spPr>
          <a:xfrm>
            <a:off x="2780928" y="8277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>
            <a:off x="1112676" y="2207804"/>
            <a:ext cx="2520280" cy="2352128"/>
          </a:xfrm>
          <a:prstGeom prst="bentConnector3">
            <a:avLst>
              <a:gd name="adj1" fmla="val 2543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13176" y="9801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>
            <a:off x="3108992" y="1947736"/>
            <a:ext cx="2880319" cy="2224194"/>
          </a:xfrm>
          <a:prstGeom prst="bentConnector3">
            <a:avLst>
              <a:gd name="adj1" fmla="val 41733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888" y="5148064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8" y="5139680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5089275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83198" y="2824063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(1,-1,0) k-&gt;1/2,1/2,0; E=1373</a:t>
            </a:r>
            <a:endParaRPr lang="en-GB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352500" y="4859832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k-&gt;0,1/2,1/2,0; E=1373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2557436" y="2843808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(1,1,0) k-&gt;1/2,-1/2,0; E=1373</a:t>
            </a:r>
            <a:endParaRPr lang="en-GB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653136" y="4777331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(1,y,z) E=200+20</a:t>
            </a:r>
            <a:endParaRPr lang="en-GB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2859428" y="490969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(2,y,z) E=250+10</a:t>
            </a:r>
            <a:endParaRPr lang="en-GB" sz="1400" dirty="0"/>
          </a:p>
        </p:txBody>
      </p:sp>
      <p:sp>
        <p:nvSpPr>
          <p:cNvPr id="49" name="Rectangle 48"/>
          <p:cNvSpPr/>
          <p:nvPr/>
        </p:nvSpPr>
        <p:spPr>
          <a:xfrm>
            <a:off x="519758" y="5679916"/>
            <a:ext cx="1224136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772816" y="5702775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" y="70922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42361" y="67229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pic>
        <p:nvPicPr>
          <p:cNvPr id="56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60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Connector 57"/>
          <p:cNvCxnSpPr/>
          <p:nvPr/>
        </p:nvCxnSpPr>
        <p:spPr>
          <a:xfrm>
            <a:off x="1131826" y="7380312"/>
            <a:ext cx="857014" cy="79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1540485" y="7668344"/>
            <a:ext cx="2008395" cy="93610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4904" y="35496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(2,0,0)</a:t>
            </a:r>
            <a:r>
              <a:rPr lang="en-GB" dirty="0" smtClean="0">
                <a:latin typeface="Symbol" pitchFamily="18" charset="2"/>
              </a:rPr>
              <a:t>, </a:t>
            </a:r>
            <a:r>
              <a:rPr lang="en-GB" dirty="0" err="1" smtClean="0">
                <a:latin typeface="Symbol" pitchFamily="18" charset="2"/>
              </a:rPr>
              <a:t>Ei</a:t>
            </a:r>
            <a:r>
              <a:rPr lang="en-GB" dirty="0" smtClean="0">
                <a:latin typeface="Symbol" pitchFamily="18" charset="2"/>
              </a:rPr>
              <a:t>=787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08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624" y="40482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E=200+20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01073" y="39553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E=220+20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389305" y="45825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E=240+20</a:t>
            </a:r>
            <a:endParaRPr lang="en-GB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44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187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4664" y="254648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E=260+20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532845" y="264041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E=280+20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437112" y="269979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E=300+20</a:t>
            </a:r>
            <a:endParaRPr lang="en-GB" dirty="0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4" y="522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301073" y="2884458"/>
            <a:ext cx="1848007" cy="186746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endCxn id="13320" idx="0"/>
          </p:cNvCxnSpPr>
          <p:nvPr/>
        </p:nvCxnSpPr>
        <p:spPr>
          <a:xfrm rot="10800000" flipV="1">
            <a:off x="1416386" y="4751920"/>
            <a:ext cx="2732606" cy="4681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06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2696" y="35496"/>
            <a:ext cx="499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Need to check -&gt;Problem: (1/2,1/2,0) (</a:t>
            </a:r>
            <a:r>
              <a:rPr lang="en-GB" dirty="0" smtClean="0">
                <a:latin typeface="Symbol" pitchFamily="18" charset="2"/>
              </a:rPr>
              <a:t>GN</a:t>
            </a:r>
            <a:r>
              <a:rPr lang="en-GB" dirty="0" smtClean="0"/>
              <a:t>)  E=1371</a:t>
            </a:r>
            <a:endParaRPr lang="en-GB" dirty="0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20" y="7555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36" y="7956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0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6487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=200+20,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31" y="28840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56464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=220+20,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55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268632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=240+20,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 rot="18447454">
            <a:off x="3077470" y="3307797"/>
            <a:ext cx="144016" cy="11883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5" idx="0"/>
          </p:cNvCxnSpPr>
          <p:nvPr/>
        </p:nvCxnSpPr>
        <p:spPr>
          <a:xfrm flipV="1">
            <a:off x="2677810" y="2523828"/>
            <a:ext cx="597385" cy="1016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316304" y="3540615"/>
            <a:ext cx="216024" cy="21602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72288" y="3756639"/>
            <a:ext cx="216024" cy="783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0465" y="4422458"/>
            <a:ext cx="19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The reason for increase </a:t>
            </a:r>
          </a:p>
          <a:p>
            <a:r>
              <a:rPr lang="en-GB" sz="1400" dirty="0" smtClean="0"/>
              <a:t>in intensity in this area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5979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696" y="35496"/>
            <a:ext cx="597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(1/2,1/2,1/2) (</a:t>
            </a:r>
            <a:r>
              <a:rPr lang="en-GB" dirty="0" smtClean="0">
                <a:latin typeface="Symbol" pitchFamily="18" charset="2"/>
              </a:rPr>
              <a:t>GP</a:t>
            </a:r>
            <a:r>
              <a:rPr lang="en-GB" dirty="0" smtClean="0"/>
              <a:t>)</a:t>
            </a:r>
            <a:r>
              <a:rPr lang="ru-RU" dirty="0" smtClean="0"/>
              <a:t> – </a:t>
            </a:r>
            <a:r>
              <a:rPr lang="en-GB" dirty="0" smtClean="0"/>
              <a:t>looks like the top of SW is below 300mEv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568"/>
            <a:ext cx="2643187" cy="136683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04664" y="133164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36" y="5473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2839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00" y="64442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86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00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56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852936" y="12596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52936" y="1187624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852936" y="1115616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5400000">
            <a:off x="980728" y="1331640"/>
            <a:ext cx="1872208" cy="187220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endCxn id="17420" idx="0"/>
          </p:cNvCxnSpPr>
          <p:nvPr/>
        </p:nvCxnSpPr>
        <p:spPr>
          <a:xfrm rot="10800000" flipV="1">
            <a:off x="3424556" y="1187624"/>
            <a:ext cx="1948660" cy="10373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4340968" y="2027584"/>
            <a:ext cx="1944216" cy="1202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864" y="4932040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340" y="48600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20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04" y="5395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" y="2472768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40" y="539552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" y="539552"/>
            <a:ext cx="2400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987" y="226774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564904" y="23538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[2,0,0]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32656" y="23538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[1,1,0]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634308" y="24011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</a:t>
            </a:r>
            <a:r>
              <a:rPr lang="en-GB" dirty="0" smtClean="0"/>
              <a:t>, &lt;100&gt; [1,-1,0]</a:t>
            </a:r>
            <a:endParaRPr lang="en-GB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483968"/>
            <a:ext cx="240049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492896" y="226774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</a:t>
            </a:r>
            <a:r>
              <a:rPr lang="en-GB" dirty="0" smtClean="0"/>
              <a:t>[2,0,0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2" y="4788024"/>
            <a:ext cx="240049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04664" y="441869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smtClean="0"/>
              <a:t>=800</a:t>
            </a:r>
            <a:r>
              <a:rPr lang="en-GB" dirty="0" smtClean="0"/>
              <a:t>, &lt;100&gt; [1,1,0]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902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0160"/>
            <a:ext cx="6172200" cy="245376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&lt;1,0,0</a:t>
            </a:r>
            <a:r>
              <a:rPr lang="en-GB" sz="3600" dirty="0"/>
              <a:t>&gt; </a:t>
            </a:r>
            <a:r>
              <a:rPr lang="en-GB" sz="3600" dirty="0" smtClean="0"/>
              <a:t>(</a:t>
            </a:r>
            <a:r>
              <a:rPr lang="en-GB" sz="3600" dirty="0">
                <a:latin typeface="Symbol" pitchFamily="18" charset="2"/>
              </a:rPr>
              <a:t>G</a:t>
            </a:r>
            <a:r>
              <a:rPr lang="en-GB" sz="3600" dirty="0"/>
              <a:t>H)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3" y="539552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4" y="255601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55577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57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5" y="673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2" y="4644008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673248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1916" y="2699792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7072" y="3808671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8760" y="755576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2202" y="5292080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[110-120]</a:t>
            </a:r>
            <a:endParaRPr lang="en-GB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724602" y="7299593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[120-130]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164565" y="6876256"/>
            <a:ext cx="1417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=1371,[1,y,0]</a:t>
            </a:r>
          </a:p>
          <a:p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80728" y="4788024"/>
            <a:ext cx="1312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=787,[1,y,0]</a:t>
            </a:r>
          </a:p>
          <a:p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004250" y="1259632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838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1" y="477451"/>
            <a:ext cx="231152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941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458732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6" y="2555536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6937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2509891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4" y="680400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02" y="6829891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8720" y="125706"/>
            <a:ext cx="447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Point N -- &lt;1/2,1/2,0&gt;  = &lt;1,1,0&gt; in 3.096a^-1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0648" y="2915816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+50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60648" y="514980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4171" y="767008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4694191" y="3150888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982223" y="3448084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696572" y="3445703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4802203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93096" y="3261461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90320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93096" y="3555004"/>
            <a:ext cx="1008112" cy="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33353" y="7448226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220247" y="5110559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3212976" y="2928590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068960" y="746621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1+x,1-y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44624" y="827584"/>
            <a:ext cx="102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1+x,1-y,0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/>
          <a:lstStyle/>
          <a:p>
            <a:r>
              <a:rPr lang="en-GB" dirty="0" smtClean="0"/>
              <a:t>Phonons &lt;111&gt;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7" y="1080406"/>
            <a:ext cx="4559241" cy="3330492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48" y="4401338"/>
            <a:ext cx="4248472" cy="4303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49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:\Users\wkc26243\Documents\Literature\WebPages\data\20130221141554\blob_001.asp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" y="559910"/>
            <a:ext cx="5238214" cy="8584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1" y="5366717"/>
            <a:ext cx="5286375" cy="27336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9240" y="64648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021288" y="66509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47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" y="917355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082" y="386244"/>
            <a:ext cx="462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err="1" smtClean="0"/>
              <a:t>dE</a:t>
            </a:r>
            <a:r>
              <a:rPr lang="en-GB" dirty="0" smtClean="0"/>
              <a:t>=I*</a:t>
            </a:r>
            <a:r>
              <a:rPr lang="en-GB" dirty="0" err="1" smtClean="0"/>
              <a:t>exp</a:t>
            </a:r>
            <a:r>
              <a:rPr lang="en-GB" dirty="0" smtClean="0"/>
              <a:t>(a*(y-b*x</a:t>
            </a:r>
            <a:r>
              <a:rPr lang="en-GB" baseline="30000" dirty="0" smtClean="0"/>
              <a:t>2</a:t>
            </a:r>
            <a:r>
              <a:rPr lang="en-GB" dirty="0" smtClean="0"/>
              <a:t>)); I=0.2807  a=0.028  b=966</a:t>
            </a:r>
            <a:endParaRPr lang="en-GB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84" y="8815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099646" y="774160"/>
            <a:ext cx="0" cy="199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14338" idx="0"/>
          </p:cNvCxnSpPr>
          <p:nvPr/>
        </p:nvCxnSpPr>
        <p:spPr>
          <a:xfrm rot="10800000">
            <a:off x="1222192" y="917356"/>
            <a:ext cx="4877454" cy="72209"/>
          </a:xfrm>
          <a:prstGeom prst="bentConnector4">
            <a:avLst>
              <a:gd name="adj1" fmla="val 11270"/>
              <a:gd name="adj2" fmla="val 4165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TextBox 12"/>
          <p:cNvSpPr txBox="1"/>
          <p:nvPr/>
        </p:nvSpPr>
        <p:spPr>
          <a:xfrm>
            <a:off x="4293096" y="1034614"/>
            <a:ext cx="11176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=80+10</a:t>
            </a:r>
            <a:endParaRPr lang="en-GB" dirty="0"/>
          </a:p>
        </p:txBody>
      </p:sp>
      <p:sp useBgFill="1">
        <p:nvSpPr>
          <p:cNvPr id="17" name="TextBox 16"/>
          <p:cNvSpPr txBox="1"/>
          <p:nvPr/>
        </p:nvSpPr>
        <p:spPr>
          <a:xfrm>
            <a:off x="2527410" y="746284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=200meV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340768" y="2681536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</a:t>
            </a:r>
            <a:r>
              <a:rPr lang="en-GB" dirty="0"/>
              <a:t> 0.9933</a:t>
            </a:r>
            <a:r>
              <a:rPr lang="en-GB" dirty="0" smtClean="0"/>
              <a:t>    a=0.031  b=873</a:t>
            </a:r>
            <a:endParaRPr lang="en-GB" dirty="0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Elbow Connector 19"/>
          <p:cNvCxnSpPr/>
          <p:nvPr/>
        </p:nvCxnSpPr>
        <p:spPr>
          <a:xfrm rot="10800000" flipV="1">
            <a:off x="1018790" y="1547663"/>
            <a:ext cx="4714467" cy="2556129"/>
          </a:xfrm>
          <a:prstGeom prst="bentConnector3">
            <a:avLst>
              <a:gd name="adj1" fmla="val 2333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TextBox 38"/>
          <p:cNvSpPr txBox="1"/>
          <p:nvPr/>
        </p:nvSpPr>
        <p:spPr>
          <a:xfrm>
            <a:off x="395060" y="4850740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1828648" y="4859114"/>
            <a:ext cx="324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I=0.1333  a= </a:t>
            </a:r>
            <a:r>
              <a:rPr lang="en-GB" dirty="0"/>
              <a:t>0.0082  </a:t>
            </a:r>
            <a:r>
              <a:rPr lang="en-GB" dirty="0" smtClean="0"/>
              <a:t>b=896.0894</a:t>
            </a:r>
            <a:endParaRPr lang="en-GB" dirty="0"/>
          </a:p>
        </p:txBody>
      </p:sp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2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Elbow Connector 29"/>
          <p:cNvCxnSpPr/>
          <p:nvPr/>
        </p:nvCxnSpPr>
        <p:spPr>
          <a:xfrm flipV="1">
            <a:off x="1772816" y="6048064"/>
            <a:ext cx="1296144" cy="1081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53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2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5220072"/>
            <a:ext cx="2400000" cy="180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5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10" y="70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6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31" name="Rectangle 30"/>
          <p:cNvSpPr/>
          <p:nvPr/>
        </p:nvSpPr>
        <p:spPr>
          <a:xfrm>
            <a:off x="3165599" y="7020272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I=0.3556    a=0.0082  b=905.1404</a:t>
            </a:r>
            <a:endParaRPr lang="en-GB" dirty="0"/>
          </a:p>
        </p:txBody>
      </p:sp>
      <p:pic>
        <p:nvPicPr>
          <p:cNvPr id="14358" name="Picture 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70924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725144" y="149788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34669" y="165663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0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8" y="4169083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414019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2" y="687625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68764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31" y="14883"/>
            <a:ext cx="3273849" cy="3038853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" y="487860"/>
            <a:ext cx="3029746" cy="352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91619" y="7236296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D=222 </a:t>
            </a:r>
            <a:r>
              <a:rPr lang="en-GB" dirty="0" err="1" smtClean="0"/>
              <a:t>mEv</a:t>
            </a:r>
            <a:r>
              <a:rPr lang="en-GB" dirty="0" smtClean="0"/>
              <a:t>/A^2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88640" y="630019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Parabolic fit for cuts in 2 100 directions  around [2,0,0],  </a:t>
            </a:r>
            <a:r>
              <a:rPr lang="en-GB" dirty="0"/>
              <a:t>E=D*q^2; </a:t>
            </a:r>
            <a:r>
              <a:rPr lang="en-GB" dirty="0" smtClean="0"/>
              <a:t>D=249,257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2656" y="3563888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D=204-224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581128" y="4355976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I_max</a:t>
            </a:r>
            <a:r>
              <a:rPr lang="en-GB" dirty="0" smtClean="0"/>
              <a:t>=0.2322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268760" y="486003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D=202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40930" y="716428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62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9617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6" y="399593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" y="1043608"/>
            <a:ext cx="2874301" cy="2155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6" y="855601"/>
            <a:ext cx="3375653" cy="25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321" y="251520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6 110 directions  around [1,1,0], </a:t>
            </a:r>
          </a:p>
          <a:p>
            <a:r>
              <a:rPr lang="en-GB" dirty="0" smtClean="0"/>
              <a:t>E=D*q^2</a:t>
            </a:r>
            <a:r>
              <a:rPr lang="en-GB" dirty="0"/>
              <a:t>; </a:t>
            </a:r>
            <a:r>
              <a:rPr lang="en-GB" dirty="0" smtClean="0"/>
              <a:t>D=194.43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7321" y="3419872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D=235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02558" y="313184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 </a:t>
            </a:r>
            <a:r>
              <a:rPr lang="en-GB" dirty="0" err="1" smtClean="0"/>
              <a:t>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8042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96752" y="709228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I=0.074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304" y="6732480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9721" y="6228184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</a:t>
            </a:r>
            <a:r>
              <a:rPr lang="en-GB" smtClean="0"/>
              <a:t>3 100 </a:t>
            </a:r>
            <a:r>
              <a:rPr lang="en-GB" dirty="0" smtClean="0"/>
              <a:t>directions  around [2,0,0], E=D*q^2</a:t>
            </a:r>
            <a:r>
              <a:rPr lang="en-GB" dirty="0"/>
              <a:t>; </a:t>
            </a:r>
            <a:r>
              <a:rPr lang="en-GB" dirty="0" smtClean="0"/>
              <a:t>D=185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9732" y="428396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I=0.16815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83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80" y="323528"/>
            <a:ext cx="448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Are magnetic form-factor corrections correct?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21" y="755576"/>
            <a:ext cx="208905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8542" y="4139952"/>
            <a:ext cx="6553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 err="1"/>
              <a:t>I,mff</a:t>
            </a:r>
            <a:r>
              <a:rPr lang="en-GB" sz="1400" dirty="0"/>
              <a:t>]=</a:t>
            </a:r>
            <a:r>
              <a:rPr lang="en-GB" sz="1400" dirty="0" err="1"/>
              <a:t>fix_magnetic_ff</a:t>
            </a:r>
            <a:r>
              <a:rPr lang="en-GB" sz="1400" dirty="0"/>
              <a:t>([1.75,2.3],[1,1</a:t>
            </a:r>
            <a:r>
              <a:rPr lang="en-GB" sz="1400" dirty="0" smtClean="0"/>
              <a:t>],[0,0,0,0</a:t>
            </a:r>
            <a:r>
              <a:rPr lang="en-GB" sz="1400" dirty="0"/>
              <a:t>]',[1,0,0],[2.1893,2.1893,2.1893</a:t>
            </a:r>
            <a:r>
              <a:rPr lang="en-GB" sz="1400" dirty="0" smtClean="0"/>
              <a:t>])</a:t>
            </a:r>
          </a:p>
          <a:p>
            <a:r>
              <a:rPr lang="en-GB" sz="1400" dirty="0" smtClean="0"/>
              <a:t>Option 1: k=k0/4*pi      </a:t>
            </a:r>
            <a:r>
              <a:rPr lang="en-GB" sz="1400" dirty="0" err="1" smtClean="0"/>
              <a:t>mff</a:t>
            </a:r>
            <a:r>
              <a:rPr lang="en-GB" sz="1400" dirty="0" smtClean="0"/>
              <a:t>(2)/</a:t>
            </a:r>
            <a:r>
              <a:rPr lang="en-GB" sz="1400" dirty="0" err="1" smtClean="0"/>
              <a:t>mff</a:t>
            </a:r>
            <a:r>
              <a:rPr lang="en-GB" sz="1400" dirty="0" smtClean="0"/>
              <a:t>(1)=</a:t>
            </a:r>
            <a:r>
              <a:rPr lang="en-GB" sz="1400" dirty="0" smtClean="0">
                <a:solidFill>
                  <a:srgbClr val="00B050"/>
                </a:solidFill>
              </a:rPr>
              <a:t>0.368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316" y="5148064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[</a:t>
            </a:r>
            <a:r>
              <a:rPr lang="en-GB" sz="1200" dirty="0" err="1"/>
              <a:t>I,mff</a:t>
            </a:r>
            <a:r>
              <a:rPr lang="en-GB" sz="1200" dirty="0"/>
              <a:t>]=</a:t>
            </a:r>
            <a:r>
              <a:rPr lang="en-GB" sz="1200" dirty="0" err="1"/>
              <a:t>fix_magnetic_ff</a:t>
            </a:r>
            <a:r>
              <a:rPr lang="en-GB" sz="1200" dirty="0"/>
              <a:t>([1.7,2.35],[1,1],[0,0,0,0]',[1,0,0],[</a:t>
            </a:r>
            <a:r>
              <a:rPr lang="en-GB" sz="1200" dirty="0" smtClean="0"/>
              <a:t>2.1893,2.1893,2.189])</a:t>
            </a:r>
          </a:p>
          <a:p>
            <a:r>
              <a:rPr lang="en-GB" sz="1200" dirty="0" smtClean="0"/>
              <a:t>1</a:t>
            </a:r>
            <a:r>
              <a:rPr lang="en-GB" sz="1200" dirty="0"/>
              <a:t>) </a:t>
            </a:r>
            <a:r>
              <a:rPr lang="en-GB" sz="1200" dirty="0" smtClean="0"/>
              <a:t>0.2995</a:t>
            </a:r>
          </a:p>
          <a:p>
            <a:r>
              <a:rPr lang="en-GB" sz="1200" dirty="0" err="1"/>
              <a:t>fI</a:t>
            </a:r>
            <a:r>
              <a:rPr lang="en-GB" sz="1200" dirty="0"/>
              <a:t>(par2)/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>
                <a:solidFill>
                  <a:srgbClr val="00B050"/>
                </a:solidFill>
              </a:rPr>
              <a:t>0.361</a:t>
            </a:r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11" name="Rectangle 10"/>
          <p:cNvSpPr/>
          <p:nvPr/>
        </p:nvSpPr>
        <p:spPr>
          <a:xfrm>
            <a:off x="187820" y="2699792"/>
            <a:ext cx="6614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[fw1,par1]=fit(w1_80a,@gauss_bkgd,[0.35,1.7,0.1,0.01,0.05],[1,1,1,1,1]);</a:t>
            </a:r>
          </a:p>
          <a:p>
            <a:r>
              <a:rPr lang="en-GB" sz="1200" dirty="0" smtClean="0"/>
              <a:t>par1 =p</a:t>
            </a:r>
            <a:r>
              <a:rPr lang="en-GB" sz="1200" dirty="0"/>
              <a:t>: [0.2564 1.7045 0.0843 0.0764 -0.0088</a:t>
            </a:r>
            <a:r>
              <a:rPr lang="en-GB" sz="1200" dirty="0" smtClean="0"/>
              <a:t>]   </a:t>
            </a:r>
            <a:r>
              <a:rPr lang="en-GB" sz="1200" dirty="0"/>
              <a:t>par1 = </a:t>
            </a:r>
            <a:r>
              <a:rPr lang="en-GB" sz="1200" dirty="0" smtClean="0"/>
              <a:t>p</a:t>
            </a:r>
            <a:r>
              <a:rPr lang="en-GB" sz="1200" dirty="0"/>
              <a:t>: [0.2251 1.7174 0.0952 0.0928 </a:t>
            </a:r>
            <a:r>
              <a:rPr lang="en-GB" sz="1200" dirty="0" smtClean="0"/>
              <a:t>-0.0185</a:t>
            </a:r>
            <a:r>
              <a:rPr lang="en-GB" sz="1200" dirty="0"/>
              <a:t>]</a:t>
            </a:r>
          </a:p>
          <a:p>
            <a:r>
              <a:rPr lang="en-GB" sz="1200" dirty="0" smtClean="0"/>
              <a:t>         sig</a:t>
            </a:r>
            <a:r>
              <a:rPr lang="en-GB" sz="1200" dirty="0"/>
              <a:t>: [0.0379 0.0125 0.0119 0.0296 0.0228</a:t>
            </a:r>
            <a:r>
              <a:rPr lang="en-GB" sz="1200" dirty="0" smtClean="0"/>
              <a:t>]                 sig</a:t>
            </a:r>
            <a:r>
              <a:rPr lang="en-GB" sz="1200" dirty="0"/>
              <a:t>: [0.0292 0.0119 0.0125 0.0358 0.0267]</a:t>
            </a:r>
            <a:endParaRPr lang="en-GB" sz="1200" dirty="0" smtClean="0"/>
          </a:p>
          <a:p>
            <a:r>
              <a:rPr lang="en-GB" sz="1200" dirty="0" smtClean="0"/>
              <a:t>par2 </a:t>
            </a:r>
            <a:r>
              <a:rPr lang="en-GB" sz="1200" dirty="0"/>
              <a:t>= </a:t>
            </a:r>
            <a:r>
              <a:rPr lang="en-GB" sz="1200" dirty="0" smtClean="0"/>
              <a:t>p</a:t>
            </a:r>
            <a:r>
              <a:rPr lang="en-GB" sz="1200" dirty="0"/>
              <a:t>: [0.1026 2.2848 0.0626 0.0865 -0.0177] par2 = </a:t>
            </a:r>
            <a:r>
              <a:rPr lang="en-GB" sz="1200" dirty="0" smtClean="0"/>
              <a:t> </a:t>
            </a:r>
            <a:r>
              <a:rPr lang="en-GB" sz="1200" dirty="0"/>
              <a:t>p: [0.1052 2.2822 0.0836 0.0651 -0.0071]</a:t>
            </a:r>
          </a:p>
          <a:p>
            <a:r>
              <a:rPr lang="en-GB" sz="1200" dirty="0" smtClean="0"/>
              <a:t>          sig</a:t>
            </a:r>
            <a:r>
              <a:rPr lang="en-GB" sz="1200" dirty="0"/>
              <a:t>: [0.0368 0.0189 0.0170 0.0408 0.0158</a:t>
            </a:r>
            <a:r>
              <a:rPr lang="en-GB" sz="1200" dirty="0" smtClean="0"/>
              <a:t>]                sig</a:t>
            </a:r>
            <a:r>
              <a:rPr lang="en-GB" sz="1200" dirty="0"/>
              <a:t>: [0.0155 0.0107 0.0110 0.0308 0.0124]</a:t>
            </a:r>
            <a:endParaRPr lang="en-GB" sz="1200" dirty="0" smtClean="0"/>
          </a:p>
          <a:p>
            <a:r>
              <a:rPr lang="en-GB" sz="1200" dirty="0" err="1"/>
              <a:t>fI</a:t>
            </a:r>
            <a:r>
              <a:rPr lang="en-GB" sz="1200" dirty="0"/>
              <a:t> = @(p)(</a:t>
            </a:r>
            <a:r>
              <a:rPr lang="en-GB" sz="1200" dirty="0" err="1"/>
              <a:t>p.p</a:t>
            </a:r>
            <a:r>
              <a:rPr lang="en-GB" sz="1200" dirty="0"/>
              <a:t>(1)*</a:t>
            </a:r>
            <a:r>
              <a:rPr lang="en-GB" sz="1200" dirty="0" err="1"/>
              <a:t>p.p</a:t>
            </a:r>
            <a:r>
              <a:rPr lang="en-GB" sz="1200" dirty="0"/>
              <a:t>(3)*</a:t>
            </a:r>
            <a:r>
              <a:rPr lang="en-GB" sz="1200" dirty="0" err="1"/>
              <a:t>sqrt</a:t>
            </a:r>
            <a:r>
              <a:rPr lang="en-GB" sz="1200" dirty="0"/>
              <a:t>(2*pi</a:t>
            </a:r>
            <a:r>
              <a:rPr lang="en-GB" sz="1200" dirty="0" smtClean="0"/>
              <a:t>))</a:t>
            </a:r>
          </a:p>
          <a:p>
            <a:r>
              <a:rPr lang="en-GB" sz="1200" dirty="0" err="1" smtClean="0"/>
              <a:t>fI</a:t>
            </a:r>
            <a:r>
              <a:rPr lang="en-GB" sz="1200" dirty="0" smtClean="0"/>
              <a:t>(par2)/</a:t>
            </a:r>
            <a:r>
              <a:rPr lang="en-GB" sz="1200" dirty="0" err="1" smtClean="0"/>
              <a:t>fI</a:t>
            </a:r>
            <a:r>
              <a:rPr lang="en-GB" sz="1200" dirty="0" smtClean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0.2972</a:t>
            </a:r>
            <a:r>
              <a:rPr lang="en-GB" sz="1200" dirty="0" smtClean="0"/>
              <a:t>;                                             </a:t>
            </a:r>
            <a:r>
              <a:rPr lang="en-GB" sz="1200" dirty="0" err="1" smtClean="0"/>
              <a:t>fI</a:t>
            </a:r>
            <a:r>
              <a:rPr lang="en-GB" sz="1200" dirty="0" smtClean="0"/>
              <a:t>(par2</a:t>
            </a:r>
            <a:r>
              <a:rPr lang="en-GB" sz="1200" dirty="0"/>
              <a:t>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0.41</a:t>
            </a:r>
            <a:r>
              <a:rPr lang="en-GB" sz="1200" dirty="0" smtClean="0"/>
              <a:t>;</a:t>
            </a:r>
            <a:endParaRPr lang="en-GB" sz="1200" dirty="0"/>
          </a:p>
        </p:txBody>
      </p:sp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76672" y="1619672"/>
            <a:ext cx="1944216" cy="0"/>
          </a:xfrm>
          <a:prstGeom prst="line">
            <a:avLst/>
          </a:prstGeom>
          <a:ln w="254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04" y="5076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52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190427</TotalTime>
  <Words>762</Words>
  <Application>Microsoft Office PowerPoint</Application>
  <PresentationFormat>On-screen Show (4:3)</PresentationFormat>
  <Paragraphs>138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&lt;1,0,0&gt; (GH)</vt:lpstr>
      <vt:lpstr>PowerPoint Presentation</vt:lpstr>
      <vt:lpstr>Phonons &lt;111&gt;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Incomplete alignment</dc:title>
  <dc:creator>Buts, Alex (STFC,RAL,ISIS)</dc:creator>
  <cp:lastModifiedBy>Buts, Alex (STFC,RAL,ISIS)</cp:lastModifiedBy>
  <cp:revision>324</cp:revision>
  <dcterms:created xsi:type="dcterms:W3CDTF">2013-02-18T14:14:09Z</dcterms:created>
  <dcterms:modified xsi:type="dcterms:W3CDTF">2014-03-03T21:01:26Z</dcterms:modified>
</cp:coreProperties>
</file>